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9" r:id="rId5"/>
    <p:sldId id="260" r:id="rId6"/>
    <p:sldId id="261" r:id="rId7"/>
    <p:sldId id="264" r:id="rId8"/>
    <p:sldId id="267" r:id="rId9"/>
    <p:sldId id="265" r:id="rId10"/>
    <p:sldId id="266" r:id="rId11"/>
    <p:sldId id="257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-341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A9D5-0987-4457-84AC-6817C9354B83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5F33-8412-4F86-BF21-050F40F296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045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A9D5-0987-4457-84AC-6817C9354B83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5F33-8412-4F86-BF21-050F40F296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900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A9D5-0987-4457-84AC-6817C9354B83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5F33-8412-4F86-BF21-050F40F296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8938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A9D5-0987-4457-84AC-6817C9354B83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5F33-8412-4F86-BF21-050F40F296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7523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A9D5-0987-4457-84AC-6817C9354B83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5F33-8412-4F86-BF21-050F40F296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499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A9D5-0987-4457-84AC-6817C9354B83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5F33-8412-4F86-BF21-050F40F296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269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A9D5-0987-4457-84AC-6817C9354B83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5F33-8412-4F86-BF21-050F40F296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3348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A9D5-0987-4457-84AC-6817C9354B83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5F33-8412-4F86-BF21-050F40F296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0392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A9D5-0987-4457-84AC-6817C9354B83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5F33-8412-4F86-BF21-050F40F296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3876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A9D5-0987-4457-84AC-6817C9354B83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5F33-8412-4F86-BF21-050F40F296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0130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A9D5-0987-4457-84AC-6817C9354B83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B5F33-8412-4F86-BF21-050F40F296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5773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5A9D5-0987-4457-84AC-6817C9354B83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B5F33-8412-4F86-BF21-050F40F296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469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alpha val="5000"/>
                <a:lumMod val="27000"/>
                <a:lumOff val="73000"/>
              </a:schemeClr>
            </a:gs>
            <a:gs pos="52000">
              <a:schemeClr val="accent6">
                <a:lumMod val="40000"/>
                <a:lumOff val="60000"/>
                <a:alpha val="57000"/>
              </a:schemeClr>
            </a:gs>
            <a:gs pos="90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61000"/>
                <a:lumOff val="39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85775"/>
            <a:ext cx="9144000" cy="302418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/>
              </a:rPr>
              <a:t>Фотометрические и спектральные наблюдения карликовой новой </a:t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USNO-B1.0 1608-0016917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>
              <a:effectLst/>
            </a:endParaRPr>
          </a:p>
          <a:p>
            <a:r>
              <a:rPr lang="ru-RU" dirty="0" smtClean="0">
                <a:effectLst/>
              </a:rPr>
              <a:t>С.В. Антипин, А.В. Додин, А.М. Зубарева и наблюдатели КГО ГАИШ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4672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alpha val="5000"/>
                <a:lumMod val="27000"/>
                <a:lumOff val="73000"/>
              </a:schemeClr>
            </a:gs>
            <a:gs pos="52000">
              <a:schemeClr val="accent6">
                <a:lumMod val="40000"/>
                <a:lumOff val="60000"/>
                <a:alpha val="57000"/>
              </a:schemeClr>
            </a:gs>
            <a:gs pos="90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61000"/>
                <a:lumOff val="39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45291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Спектроскопия    КГО, 2.5 м, </a:t>
            </a:r>
            <a:r>
              <a:rPr lang="en-US" b="1" dirty="0" smtClean="0"/>
              <a:t>TDS</a:t>
            </a:r>
            <a:br>
              <a:rPr lang="en-US" b="1" dirty="0" smtClean="0"/>
            </a:br>
            <a:r>
              <a:rPr lang="ru-RU" sz="3600" b="1" dirty="0" smtClean="0"/>
              <a:t>Фазовая кривая изменения лучевой скорости по эмиссионной линии </a:t>
            </a:r>
            <a:r>
              <a:rPr lang="en-US" sz="3600" b="1" dirty="0" smtClean="0"/>
              <a:t>H</a:t>
            </a:r>
            <a:r>
              <a:rPr lang="el-GR" sz="3600" b="1" dirty="0" smtClean="0"/>
              <a:t>α</a:t>
            </a:r>
            <a:endParaRPr lang="ru-RU" sz="36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1904105"/>
            <a:ext cx="7815762" cy="4832746"/>
          </a:xfrm>
        </p:spPr>
      </p:pic>
      <p:sp>
        <p:nvSpPr>
          <p:cNvPr id="6" name="TextBox 5"/>
          <p:cNvSpPr txBox="1"/>
          <p:nvPr/>
        </p:nvSpPr>
        <p:spPr>
          <a:xfrm>
            <a:off x="5776857" y="1904105"/>
            <a:ext cx="25987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P = 0,153434 d</a:t>
            </a:r>
            <a:endParaRPr lang="ru-RU" sz="3200" b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42786" y="2514259"/>
            <a:ext cx="3193823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Для поиска периодичности </a:t>
            </a:r>
            <a:endParaRPr lang="ru-RU" dirty="0" smtClean="0"/>
          </a:p>
          <a:p>
            <a:r>
              <a:rPr lang="ru-RU" dirty="0" smtClean="0"/>
              <a:t>использованы </a:t>
            </a:r>
            <a:r>
              <a:rPr lang="ru-RU" dirty="0"/>
              <a:t>83 измерения </a:t>
            </a:r>
            <a:endParaRPr lang="ru-RU" dirty="0" smtClean="0"/>
          </a:p>
          <a:p>
            <a:r>
              <a:rPr lang="ru-RU" dirty="0" smtClean="0"/>
              <a:t>лучевой </a:t>
            </a:r>
            <a:r>
              <a:rPr lang="ru-RU" dirty="0"/>
              <a:t>скорости </a:t>
            </a:r>
            <a:r>
              <a:rPr lang="ru-RU" dirty="0" smtClean="0"/>
              <a:t>в минимуме</a:t>
            </a:r>
          </a:p>
          <a:p>
            <a:r>
              <a:rPr lang="ru-RU" dirty="0" smtClean="0"/>
              <a:t>блеска</a:t>
            </a:r>
          </a:p>
          <a:p>
            <a:r>
              <a:rPr lang="ru-RU" dirty="0" smtClean="0"/>
              <a:t>(с точностью </a:t>
            </a:r>
            <a:r>
              <a:rPr lang="ru-RU" dirty="0"/>
              <a:t>лучше 30 км</a:t>
            </a:r>
            <a:r>
              <a:rPr lang="en-US" dirty="0"/>
              <a:t>/</a:t>
            </a:r>
            <a:r>
              <a:rPr lang="ru-RU" dirty="0"/>
              <a:t>с</a:t>
            </a:r>
            <a:r>
              <a:rPr lang="ru-RU" dirty="0" smtClean="0"/>
              <a:t>)</a:t>
            </a:r>
            <a:endParaRPr lang="en-US" dirty="0" smtClean="0"/>
          </a:p>
          <a:p>
            <a:endParaRPr lang="en-US" dirty="0"/>
          </a:p>
          <a:p>
            <a:r>
              <a:rPr lang="en-US" sz="2400" dirty="0" smtClean="0"/>
              <a:t>A = 79.8 ± 4.7 km/s</a:t>
            </a:r>
          </a:p>
          <a:p>
            <a:r>
              <a:rPr lang="en-US" sz="2400" dirty="0" smtClean="0"/>
              <a:t>C = -18.69 ± 3.32 km/s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8755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alpha val="5000"/>
                <a:lumMod val="27000"/>
                <a:lumOff val="73000"/>
              </a:schemeClr>
            </a:gs>
            <a:gs pos="52000">
              <a:schemeClr val="accent6">
                <a:lumMod val="40000"/>
                <a:lumOff val="60000"/>
                <a:alpha val="57000"/>
              </a:schemeClr>
            </a:gs>
            <a:gs pos="90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61000"/>
                <a:lumOff val="39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40958" y="1789022"/>
            <a:ext cx="5157787" cy="481124"/>
          </a:xfrm>
        </p:spPr>
        <p:txBody>
          <a:bodyPr/>
          <a:lstStyle/>
          <a:p>
            <a:r>
              <a:rPr lang="en-US" dirty="0" smtClean="0"/>
              <a:t>       </a:t>
            </a:r>
            <a:r>
              <a:rPr lang="ru-RU" dirty="0" smtClean="0"/>
              <a:t>Лучевые скорости, </a:t>
            </a:r>
            <a:r>
              <a:rPr lang="en-US" dirty="0" smtClean="0"/>
              <a:t>P = 0,153434</a:t>
            </a:r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5824" y="2431233"/>
            <a:ext cx="5851751" cy="3618332"/>
          </a:xfrm>
          <a:gradFill>
            <a:gsLst>
              <a:gs pos="0">
                <a:schemeClr val="accent6">
                  <a:alpha val="5000"/>
                  <a:lumMod val="27000"/>
                  <a:lumOff val="73000"/>
                </a:schemeClr>
              </a:gs>
              <a:gs pos="52000">
                <a:schemeClr val="accent6">
                  <a:lumMod val="40000"/>
                  <a:lumOff val="60000"/>
                  <a:alpha val="57000"/>
                </a:schemeClr>
              </a:gs>
              <a:gs pos="9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61000"/>
                  <a:lumOff val="39000"/>
                </a:schemeClr>
              </a:gs>
            </a:gsLst>
            <a:lin ang="2700000" scaled="1"/>
          </a:gradFill>
        </p:spPr>
      </p:pic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6107654" y="1789022"/>
            <a:ext cx="5183188" cy="481124"/>
          </a:xfrm>
        </p:spPr>
        <p:txBody>
          <a:bodyPr/>
          <a:lstStyle/>
          <a:p>
            <a:r>
              <a:rPr lang="ru-RU" dirty="0" smtClean="0"/>
              <a:t>Переменность блеска, </a:t>
            </a:r>
            <a:r>
              <a:rPr lang="en-US" dirty="0" smtClean="0"/>
              <a:t>P = 0,146558</a:t>
            </a:r>
            <a:endParaRPr lang="ru-RU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71877" y="2431233"/>
            <a:ext cx="5116729" cy="3618331"/>
          </a:xfrm>
        </p:spPr>
      </p:pic>
      <p:sp>
        <p:nvSpPr>
          <p:cNvPr id="8" name="TextBox 7"/>
          <p:cNvSpPr txBox="1"/>
          <p:nvPr/>
        </p:nvSpPr>
        <p:spPr>
          <a:xfrm>
            <a:off x="640958" y="215485"/>
            <a:ext cx="101177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+mj-lt"/>
              </a:rPr>
              <a:t>Надежно определены фотометрический и орбитальный периоды</a:t>
            </a:r>
          </a:p>
          <a:p>
            <a:r>
              <a:rPr lang="ru-RU" sz="2800" b="1" dirty="0" smtClean="0">
                <a:latin typeface="+mj-lt"/>
              </a:rPr>
              <a:t>Система не является рентгеновским источником</a:t>
            </a:r>
          </a:p>
          <a:p>
            <a:r>
              <a:rPr lang="ru-RU" sz="2800" b="1" dirty="0" smtClean="0">
                <a:latin typeface="+mj-lt"/>
              </a:rPr>
              <a:t>Нет явной линии </a:t>
            </a:r>
            <a:r>
              <a:rPr lang="en-US" sz="2800" b="1" dirty="0" err="1" smtClean="0">
                <a:latin typeface="+mj-lt"/>
              </a:rPr>
              <a:t>HeII</a:t>
            </a:r>
            <a:r>
              <a:rPr lang="en-US" sz="2800" b="1" smtClean="0">
                <a:latin typeface="+mj-lt"/>
              </a:rPr>
              <a:t> </a:t>
            </a:r>
            <a:r>
              <a:rPr lang="en-US" sz="2800" b="1" smtClean="0">
                <a:latin typeface="+mj-lt"/>
              </a:rPr>
              <a:t>4686</a:t>
            </a:r>
            <a:endParaRPr lang="ru-RU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87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alpha val="5000"/>
                <a:lumMod val="27000"/>
                <a:lumOff val="73000"/>
              </a:schemeClr>
            </a:gs>
            <a:gs pos="52000">
              <a:schemeClr val="accent6">
                <a:lumMod val="40000"/>
                <a:lumOff val="60000"/>
                <a:alpha val="57000"/>
              </a:schemeClr>
            </a:gs>
            <a:gs pos="90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61000"/>
                <a:lumOff val="39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6011" y="1812577"/>
            <a:ext cx="99252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+mj-lt"/>
              </a:rPr>
              <a:t>Спасибо за внимание!</a:t>
            </a:r>
            <a:endParaRPr lang="ru-RU" sz="4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408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alpha val="5000"/>
                <a:lumMod val="27000"/>
                <a:lumOff val="73000"/>
              </a:schemeClr>
            </a:gs>
            <a:gs pos="52000">
              <a:schemeClr val="accent6">
                <a:lumMod val="40000"/>
                <a:lumOff val="60000"/>
                <a:alpha val="57000"/>
              </a:schemeClr>
            </a:gs>
            <a:gs pos="90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61000"/>
                <a:lumOff val="39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1820" y="567466"/>
            <a:ext cx="5916706" cy="5153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4400" b="1" dirty="0" smtClean="0"/>
              <a:t>USNO-B1.0 1608-0016917</a:t>
            </a:r>
            <a:br>
              <a:rPr lang="en-US" sz="4400" b="1" dirty="0" smtClean="0"/>
            </a:br>
            <a:r>
              <a:rPr lang="en-US" sz="4400" b="1" dirty="0" smtClean="0"/>
              <a:t>2MASS 00585297+7051003</a:t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l-GR" sz="4400" b="1" dirty="0" smtClean="0"/>
              <a:t>α</a:t>
            </a:r>
            <a:r>
              <a:rPr lang="en-US" sz="4400" b="1" dirty="0" smtClean="0"/>
              <a:t> = 00 58 52.97</a:t>
            </a:r>
            <a:br>
              <a:rPr lang="en-US" sz="4400" b="1" dirty="0" smtClean="0"/>
            </a:br>
            <a:r>
              <a:rPr lang="el-GR" sz="4400" b="1" dirty="0" smtClean="0"/>
              <a:t>δ</a:t>
            </a:r>
            <a:r>
              <a:rPr lang="en-US" sz="4400" b="1" dirty="0" smtClean="0"/>
              <a:t> = +70 51 00.3 (J2000)</a:t>
            </a:r>
            <a:br>
              <a:rPr lang="en-US" sz="4400" b="1" dirty="0" smtClean="0"/>
            </a:b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4400" b="1" dirty="0" smtClean="0"/>
              <a:t>NEV 222,  Var72 </a:t>
            </a:r>
            <a:r>
              <a:rPr lang="en-US" sz="4400" b="1" dirty="0" err="1" smtClean="0"/>
              <a:t>Cas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UGSS   </a:t>
            </a:r>
            <a:br>
              <a:rPr lang="en-US" sz="4400" b="1" dirty="0" smtClean="0"/>
            </a:br>
            <a:r>
              <a:rPr lang="ru-RU" sz="4400" b="1" dirty="0" smtClean="0"/>
              <a:t>цикл </a:t>
            </a:r>
            <a:r>
              <a:rPr lang="en-US" sz="4400" b="1" dirty="0"/>
              <a:t>≈ 16 </a:t>
            </a:r>
            <a:r>
              <a:rPr lang="en-US" sz="4400" b="1" dirty="0" smtClean="0"/>
              <a:t>d</a:t>
            </a:r>
            <a:endParaRPr lang="ru-RU" sz="4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01129" y="567466"/>
            <a:ext cx="4829175" cy="515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29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alpha val="5000"/>
                <a:lumMod val="27000"/>
                <a:lumOff val="73000"/>
              </a:schemeClr>
            </a:gs>
            <a:gs pos="52000">
              <a:schemeClr val="accent6">
                <a:lumMod val="40000"/>
                <a:lumOff val="60000"/>
                <a:alpha val="57000"/>
              </a:schemeClr>
            </a:gs>
            <a:gs pos="90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61000"/>
                <a:lumOff val="39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684" y="203761"/>
            <a:ext cx="10515600" cy="706438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Фотометрия         КАС, Цейсс-2</a:t>
            </a:r>
            <a:endParaRPr lang="ru-RU" sz="40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95437" y="1071565"/>
            <a:ext cx="4105275" cy="2903074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43512" y="1071564"/>
            <a:ext cx="4105276" cy="2903075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95437" y="3451346"/>
            <a:ext cx="4105275" cy="29030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14920" y="3468348"/>
            <a:ext cx="4129088" cy="2919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7563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alpha val="5000"/>
                <a:lumMod val="27000"/>
                <a:lumOff val="73000"/>
              </a:schemeClr>
            </a:gs>
            <a:gs pos="52000">
              <a:schemeClr val="accent6">
                <a:lumMod val="40000"/>
                <a:lumOff val="60000"/>
                <a:alpha val="57000"/>
              </a:schemeClr>
            </a:gs>
            <a:gs pos="90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61000"/>
                <a:lumOff val="39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2876"/>
            <a:ext cx="10515600" cy="52863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Фотометрия         КГО, </a:t>
            </a:r>
            <a:r>
              <a:rPr lang="en-US" b="1" dirty="0" smtClean="0"/>
              <a:t>RC-600</a:t>
            </a:r>
            <a:endParaRPr lang="ru-RU" b="1" dirty="0"/>
          </a:p>
        </p:txBody>
      </p:sp>
      <p:pic>
        <p:nvPicPr>
          <p:cNvPr id="11" name="Объект 10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728652"/>
            <a:ext cx="6248400" cy="3080877"/>
          </a:xfr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3600438"/>
            <a:ext cx="6262313" cy="311202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37929" y="1204856"/>
            <a:ext cx="38404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 7 октября 2020 г.</a:t>
            </a:r>
          </a:p>
          <a:p>
            <a:r>
              <a:rPr lang="ru-RU" sz="2800" dirty="0"/>
              <a:t>п</a:t>
            </a:r>
            <a:r>
              <a:rPr lang="ru-RU" sz="2800" dirty="0" smtClean="0"/>
              <a:t>о наст. время</a:t>
            </a:r>
          </a:p>
          <a:p>
            <a:endParaRPr lang="ru-RU" sz="2800" dirty="0"/>
          </a:p>
          <a:p>
            <a:r>
              <a:rPr lang="en-US" sz="2800" dirty="0" smtClean="0"/>
              <a:t>2200 </a:t>
            </a:r>
            <a:r>
              <a:rPr lang="ru-RU" sz="2800" dirty="0" smtClean="0"/>
              <a:t>ПЗС кадров</a:t>
            </a:r>
          </a:p>
          <a:p>
            <a:endParaRPr lang="ru-RU" sz="2800" dirty="0"/>
          </a:p>
          <a:p>
            <a:r>
              <a:rPr lang="ru-RU" sz="2800" dirty="0"/>
              <a:t>Цикл </a:t>
            </a:r>
            <a:r>
              <a:rPr lang="en-US" sz="2800" dirty="0"/>
              <a:t>≈ 16 d</a:t>
            </a: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401239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alpha val="5000"/>
                <a:lumMod val="27000"/>
                <a:lumOff val="73000"/>
              </a:schemeClr>
            </a:gs>
            <a:gs pos="52000">
              <a:schemeClr val="accent6">
                <a:lumMod val="40000"/>
                <a:lumOff val="60000"/>
                <a:alpha val="57000"/>
              </a:schemeClr>
            </a:gs>
            <a:gs pos="90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61000"/>
                <a:lumOff val="39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6438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КГО. Переменность в минимуме блеска</a:t>
            </a:r>
            <a:endParaRPr lang="ru-RU" sz="4000" b="1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199" y="1825625"/>
            <a:ext cx="5621241" cy="3975100"/>
          </a:xfrm>
        </p:spPr>
      </p:pic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53087" y="1825625"/>
            <a:ext cx="5621241" cy="3975100"/>
          </a:xfrm>
        </p:spPr>
      </p:pic>
    </p:spTree>
    <p:extLst>
      <p:ext uri="{BB962C8B-B14F-4D97-AF65-F5344CB8AC3E}">
        <p14:creationId xmlns:p14="http://schemas.microsoft.com/office/powerpoint/2010/main" xmlns="" val="139654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alpha val="5000"/>
                <a:lumMod val="27000"/>
                <a:lumOff val="73000"/>
              </a:schemeClr>
            </a:gs>
            <a:gs pos="52000">
              <a:schemeClr val="accent6">
                <a:lumMod val="40000"/>
                <a:lumOff val="60000"/>
                <a:alpha val="57000"/>
              </a:schemeClr>
            </a:gs>
            <a:gs pos="90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61000"/>
                <a:lumOff val="39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643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КАС. Переменность блеска</a:t>
            </a:r>
            <a:br>
              <a:rPr lang="ru-RU" b="1" dirty="0" smtClean="0"/>
            </a:br>
            <a:r>
              <a:rPr lang="ru-RU" b="1" dirty="0" smtClean="0"/>
              <a:t>на всех стадиях вспышки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399" y="1657351"/>
            <a:ext cx="5905401" cy="4176046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7224" y="365126"/>
            <a:ext cx="3848101" cy="3216772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7218" y="3295655"/>
            <a:ext cx="3848101" cy="326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803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alpha val="5000"/>
                <a:lumMod val="27000"/>
                <a:lumOff val="73000"/>
              </a:schemeClr>
            </a:gs>
            <a:gs pos="52000">
              <a:schemeClr val="accent6">
                <a:lumMod val="40000"/>
                <a:lumOff val="60000"/>
                <a:alpha val="57000"/>
              </a:schemeClr>
            </a:gs>
            <a:gs pos="90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61000"/>
                <a:lumOff val="39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161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Спектроскопия    КГО, 2.5 м, </a:t>
            </a:r>
            <a:r>
              <a:rPr lang="en-US" b="1" dirty="0" smtClean="0"/>
              <a:t>TDS</a:t>
            </a:r>
            <a:br>
              <a:rPr lang="en-US" b="1" dirty="0" smtClean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ru-RU" dirty="0" smtClean="0"/>
              <a:t>С 9 октября 2020 г. по 2 ноября 2021 г.</a:t>
            </a:r>
          </a:p>
          <a:p>
            <a:r>
              <a:rPr lang="ru-RU" dirty="0" smtClean="0"/>
              <a:t>Всего получено 112 спектров</a:t>
            </a:r>
          </a:p>
          <a:p>
            <a:r>
              <a:rPr lang="ru-RU" dirty="0" smtClean="0"/>
              <a:t>Лучевые скорости по эмиссии </a:t>
            </a:r>
            <a:r>
              <a:rPr lang="en-US" dirty="0"/>
              <a:t>H</a:t>
            </a:r>
            <a:r>
              <a:rPr lang="el-GR" dirty="0" smtClean="0"/>
              <a:t>α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46800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alpha val="5000"/>
                <a:lumMod val="27000"/>
                <a:lumOff val="73000"/>
              </a:schemeClr>
            </a:gs>
            <a:gs pos="52000">
              <a:schemeClr val="accent6">
                <a:lumMod val="40000"/>
                <a:lumOff val="60000"/>
                <a:alpha val="57000"/>
              </a:schemeClr>
            </a:gs>
            <a:gs pos="90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61000"/>
                <a:lumOff val="39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161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Спектроскопия    КГО, 2.5 м, </a:t>
            </a:r>
            <a:r>
              <a:rPr lang="en-US" b="1" dirty="0" smtClean="0"/>
              <a:t>TDS</a:t>
            </a:r>
            <a:br>
              <a:rPr lang="en-US" b="1" dirty="0" smtClean="0"/>
            </a:br>
            <a:r>
              <a:rPr lang="ru-RU" sz="3600" b="1" dirty="0" smtClean="0"/>
              <a:t>Суммарный спектр в минимуме блеска</a:t>
            </a:r>
            <a:endParaRPr lang="ru-RU" sz="3600" b="1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1446736"/>
            <a:ext cx="6918064" cy="5061109"/>
          </a:xfrm>
        </p:spPr>
      </p:pic>
    </p:spTree>
    <p:extLst>
      <p:ext uri="{BB962C8B-B14F-4D97-AF65-F5344CB8AC3E}">
        <p14:creationId xmlns:p14="http://schemas.microsoft.com/office/powerpoint/2010/main" xmlns="" val="189005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alpha val="5000"/>
                <a:lumMod val="27000"/>
                <a:lumOff val="73000"/>
              </a:schemeClr>
            </a:gs>
            <a:gs pos="52000">
              <a:schemeClr val="accent6">
                <a:lumMod val="40000"/>
                <a:lumOff val="60000"/>
                <a:alpha val="57000"/>
              </a:schemeClr>
            </a:gs>
            <a:gs pos="90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61000"/>
                <a:lumOff val="39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161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Спектроскопия    КГО, 2.5 м, </a:t>
            </a:r>
            <a:r>
              <a:rPr lang="en-US" b="1" dirty="0" smtClean="0"/>
              <a:t>TDS</a:t>
            </a:r>
            <a:br>
              <a:rPr lang="en-US" b="1" dirty="0" smtClean="0"/>
            </a:br>
            <a:r>
              <a:rPr lang="ru-RU" sz="3600" b="1" dirty="0" smtClean="0"/>
              <a:t>Спектры вблизи максимума блеска</a:t>
            </a:r>
            <a:endParaRPr lang="ru-RU" sz="36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1522041"/>
            <a:ext cx="10101766" cy="5050883"/>
          </a:xfrm>
        </p:spPr>
      </p:pic>
    </p:spTree>
    <p:extLst>
      <p:ext uri="{BB962C8B-B14F-4D97-AF65-F5344CB8AC3E}">
        <p14:creationId xmlns:p14="http://schemas.microsoft.com/office/powerpoint/2010/main" xmlns="" val="316578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BF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176</Words>
  <Application>Microsoft Office PowerPoint</Application>
  <PresentationFormat>Произвольный</PresentationFormat>
  <Paragraphs>36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Фотометрические и спектральные наблюдения карликовой новой  USNO-B1.0 1608-0016917</vt:lpstr>
      <vt:lpstr>  USNO-B1.0 1608-0016917 2MASS 00585297+7051003  α = 00 58 52.97 δ = +70 51 00.3 (J2000)  NEV 222,  Var72 Cas UGSS    цикл ≈ 16 d</vt:lpstr>
      <vt:lpstr>Фотометрия         КАС, Цейсс-2</vt:lpstr>
      <vt:lpstr>Фотометрия         КГО, RC-600</vt:lpstr>
      <vt:lpstr>КГО. Переменность в минимуме блеска</vt:lpstr>
      <vt:lpstr>КАС. Переменность блеска на всех стадиях вспышки</vt:lpstr>
      <vt:lpstr>Спектроскопия    КГО, 2.5 м, TDS </vt:lpstr>
      <vt:lpstr>Спектроскопия    КГО, 2.5 м, TDS Суммарный спектр в минимуме блеска</vt:lpstr>
      <vt:lpstr>Спектроскопия    КГО, 2.5 м, TDS Спектры вблизи максимума блеска</vt:lpstr>
      <vt:lpstr>Спектроскопия    КГО, 2.5 м, TDS Фазовая кривая изменения лучевой скорости по эмиссионной линии Hα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*</cp:lastModifiedBy>
  <cp:revision>20</cp:revision>
  <dcterms:created xsi:type="dcterms:W3CDTF">2022-03-12T14:31:45Z</dcterms:created>
  <dcterms:modified xsi:type="dcterms:W3CDTF">2022-03-16T10:19:19Z</dcterms:modified>
</cp:coreProperties>
</file>