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9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471" autoAdjust="0"/>
  </p:normalViewPr>
  <p:slideViewPr>
    <p:cSldViewPr snapToGrid="0">
      <p:cViewPr varScale="1">
        <p:scale>
          <a:sx n="58" d="100"/>
          <a:sy n="58" d="100"/>
        </p:scale>
        <p:origin x="9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541" y="2293026"/>
            <a:ext cx="10427891" cy="1774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Морфология кривых блеска рентгеновских новых </a:t>
            </a: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 </a:t>
            </a:r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1743-322 и GX 339-4 </a:t>
            </a: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 </a:t>
            </a:r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время их вспышек </a:t>
            </a: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период </a:t>
            </a: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2005 – 2019 </a:t>
            </a:r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92235" y="5747506"/>
            <a:ext cx="2027103" cy="529726"/>
          </a:xfrm>
        </p:spPr>
        <p:txBody>
          <a:bodyPr/>
          <a:lstStyle/>
          <a:p>
            <a:pPr algn="r"/>
            <a:r>
              <a:rPr lang="ru-RU" dirty="0" smtClean="0"/>
              <a:t>Гребенев А. с.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8541" y="4219709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ноября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0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4" y="381000"/>
            <a:ext cx="9404723" cy="775447"/>
          </a:xfrm>
        </p:spPr>
        <p:txBody>
          <a:bodyPr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GX 339-4 </a:t>
            </a: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период 2005-2020 гг.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14" y="1498928"/>
            <a:ext cx="11724246" cy="3521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65907" y="63390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2971" y="5020604"/>
            <a:ext cx="111155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В)Длительность </a:t>
            </a:r>
            <a:r>
              <a:rPr lang="ru-RU" dirty="0"/>
              <a:t>вспышки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г) </a:t>
            </a:r>
            <a:r>
              <a:rPr lang="ru-RU" dirty="0"/>
              <a:t>Время </a:t>
            </a:r>
            <a:r>
              <a:rPr lang="ru-RU" dirty="0" err="1"/>
              <a:t>рекуррентности</a:t>
            </a:r>
            <a:r>
              <a:rPr lang="ru-RU" dirty="0"/>
              <a:t> (интервал между началом этой и началом предыдущей вспышки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е) Мягкость </a:t>
            </a:r>
            <a:r>
              <a:rPr lang="ru-RU" dirty="0"/>
              <a:t>излучения (отношение потоков в S и H диапазонах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dirty="0" smtClean="0"/>
              <a:t>) Мягкость излучения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454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5155" y="1469822"/>
            <a:ext cx="5801071" cy="4195481"/>
          </a:xfrm>
        </p:spPr>
        <p:txBody>
          <a:bodyPr/>
          <a:lstStyle/>
          <a:p>
            <a:r>
              <a:rPr lang="ru-RU" dirty="0" smtClean="0"/>
              <a:t>Одинаковое нарастание потока в начале вспышки в мягком и жестком диапазонах может свидетельствовать о формировании излучения в одной области аккреционного диска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7" y="332754"/>
            <a:ext cx="5362575" cy="6086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4348" y="64192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5727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" y="967409"/>
            <a:ext cx="7314673" cy="57100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9312" y="1572283"/>
            <a:ext cx="4992688" cy="41954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Широкополосные (2–50 кэВ, красные точки и линия) кривые блеска вспышек рентгеновских новых H 1743- 322 (слева) и GX 339-4 (справа), полученные суммированием потоков излучения в диапазонах 2–4, 4–15 и 15–50 кэВ (преобразованных из потоков фотонов через спектр </a:t>
            </a:r>
            <a:r>
              <a:rPr lang="ru-RU" dirty="0" err="1"/>
              <a:t>Крабовидной</a:t>
            </a:r>
            <a:r>
              <a:rPr lang="ru-RU" dirty="0"/>
              <a:t> туманности). Также показаны потоки излучения в диапазонах 15–50 кэВ (синие заштрихованные точки) и 2–4 кэВ (зеленые открытые),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55896" y="63726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40905" y="100925"/>
            <a:ext cx="961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Восстановленные широкополосные кривые блеска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537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994" y="318248"/>
            <a:ext cx="2383960" cy="739588"/>
          </a:xfrm>
        </p:spPr>
        <p:txBody>
          <a:bodyPr/>
          <a:lstStyle/>
          <a:p>
            <a:pPr algn="just"/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Сравнение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94" y="1204717"/>
            <a:ext cx="6337394" cy="525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38919" y="64584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0047" y="2178424"/>
            <a:ext cx="4840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Сравнение диаграмм “</a:t>
            </a:r>
            <a:r>
              <a:rPr lang="ru-RU" sz="2000" dirty="0"/>
              <a:t>жёсткость-интенсивность” для мягкой и двух </a:t>
            </a:r>
            <a:r>
              <a:rPr lang="ru-RU" sz="2000" dirty="0" smtClean="0"/>
              <a:t>жёстких вспышек рентгеновского </a:t>
            </a:r>
            <a:r>
              <a:rPr lang="ru-RU" sz="2000" dirty="0" err="1"/>
              <a:t>транзиента</a:t>
            </a:r>
            <a:r>
              <a:rPr lang="ru-RU" sz="2000" dirty="0"/>
              <a:t> GX 339-4</a:t>
            </a:r>
          </a:p>
        </p:txBody>
      </p:sp>
    </p:spTree>
    <p:extLst>
      <p:ext uri="{BB962C8B-B14F-4D97-AF65-F5344CB8AC3E}">
        <p14:creationId xmlns:p14="http://schemas.microsoft.com/office/powerpoint/2010/main" val="42706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249489" cy="7933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288" y="1739154"/>
            <a:ext cx="8946541" cy="419548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зависимости от формы профиля кривых блеска в мягком 2 – 4 кэВ и жёстком 15 – 50 кэВ диапазонах энергий вспышки этих рентгеновских новых можно отнести к одному из нескольких характерных типов: жёсткие H, мягкие S, ультрамягкие U, промежуточные I и, возможно, </a:t>
            </a:r>
            <a:r>
              <a:rPr lang="ru-RU" sz="16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микровспышки</a:t>
            </a:r>
            <a:r>
              <a:rPr lang="ru-RU" sz="1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</a:p>
          <a:p>
            <a:pPr algn="just"/>
            <a:r>
              <a:rPr lang="ru-RU" sz="1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Отличие между типами вспышек успешно объясняется моделью “усечённого” аккреционного диска</a:t>
            </a:r>
            <a:r>
              <a:rPr lang="en-US" sz="1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sz="1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оно связано с присутствием (вспышки типа I, S и U) или отсутствием (вспышки типа H) в широкополосном рентгеновском спектре излучения источника мощной мягкой </a:t>
            </a:r>
            <a:r>
              <a:rPr lang="ru-RU" sz="16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чёрнотельной</a:t>
            </a:r>
            <a:r>
              <a:rPr lang="ru-RU" sz="1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компоненты</a:t>
            </a:r>
          </a:p>
          <a:p>
            <a:pPr algn="just"/>
            <a:r>
              <a:rPr lang="ru-RU" sz="1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Мягкая рентгеновская компонента в спектре рентгеновских новых во время их жёсткого спектрального состояния (во время вспышек типа H или во время фаз I и III вспышек S и U) не связана с холодной областью диска и формируется в той же высокотемпературной внутренней области, что и жёсткое излучение</a:t>
            </a:r>
          </a:p>
          <a:p>
            <a:pPr algn="just"/>
            <a:r>
              <a:rPr lang="ru-RU" sz="1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Болометрические кривые блеска ряда вспышек рентгеновской новой GX 339-4 имели почти симметричную форму с равными фазам подъёма и спада интенсивности, они резко отличались от кривых блеска рентгеновской новой H 1743-322, характеризовавшихся быстрым подъёмом и медленным спадом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1211559" y="6324600"/>
            <a:ext cx="47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5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041" y="551329"/>
            <a:ext cx="6193960" cy="8561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Дальнейшее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26688" cy="419548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 дальнейшем планируется рассмотреть еще несколько постоянно наблюдаемых </a:t>
            </a:r>
            <a:r>
              <a:rPr lang="ru-RU" sz="2800" dirty="0" smtClean="0"/>
              <a:t>рентгеновских новых, </a:t>
            </a:r>
            <a:r>
              <a:rPr lang="ru-RU" sz="2800" dirty="0" smtClean="0"/>
              <a:t>в том числе </a:t>
            </a:r>
            <a:r>
              <a:rPr lang="ru-RU" sz="2800" dirty="0" smtClean="0"/>
              <a:t> рентгеновские новые, содержащие нейтронную звезду со слабым магнитным полем.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538857" y="64225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0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369" y="1922290"/>
            <a:ext cx="8946541" cy="41954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268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201" y="479612"/>
            <a:ext cx="9404723" cy="14005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712259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Обоснование выбора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Модель усеченного диска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Обзор основных типов вспышек</a:t>
            </a:r>
            <a:endParaRPr lang="ru-RU" sz="2400" dirty="0" smtClean="0"/>
          </a:p>
          <a:p>
            <a:pPr>
              <a:lnSpc>
                <a:spcPct val="110000"/>
              </a:lnSpc>
            </a:pPr>
            <a:r>
              <a:rPr lang="ru-RU" sz="3200" dirty="0" smtClean="0"/>
              <a:t>Выводы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 </a:t>
            </a:r>
            <a:r>
              <a:rPr lang="ru-RU" dirty="0" smtClean="0"/>
              <a:t>Основные выводы и дальнейшее развитие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32292" y="6248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Рентгеновские новые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SzPts val="1178"/>
              <a:buBlip>
                <a:blip r:embed="rId2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dirty="0">
                <a:latin typeface="Carlito" pitchFamily="34"/>
                <a:ea typeface="DejaVu Sans" pitchFamily="34"/>
                <a:cs typeface="DejaVu Sans" pitchFamily="34"/>
              </a:rPr>
              <a:t>Долгоживущие (месяцы) рентгеновские </a:t>
            </a:r>
            <a:r>
              <a:rPr lang="ru-RU" dirty="0" err="1">
                <a:latin typeface="Carlito" pitchFamily="34"/>
                <a:ea typeface="DejaVu Sans" pitchFamily="34"/>
                <a:cs typeface="DejaVu Sans" pitchFamily="34"/>
              </a:rPr>
              <a:t>транзиенты</a:t>
            </a:r>
            <a:r>
              <a:rPr lang="ru-RU" dirty="0">
                <a:latin typeface="Carlito" pitchFamily="34"/>
                <a:ea typeface="DejaVu Sans" pitchFamily="34"/>
                <a:cs typeface="DejaVu Sans" pitchFamily="34"/>
              </a:rPr>
              <a:t>, содержащие черную дыру (или нейтронную звезду со слабым магнитным полем)</a:t>
            </a:r>
          </a:p>
          <a:p>
            <a:pPr marL="0" lvl="0" indent="0">
              <a:spcBef>
                <a:spcPts val="0"/>
              </a:spcBef>
              <a:buSzPts val="1178"/>
              <a:buBlip>
                <a:blip r:embed="rId2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dirty="0">
              <a:latin typeface="Carlito" pitchFamily="34"/>
              <a:ea typeface="DejaVu Sans" pitchFamily="34"/>
              <a:cs typeface="DejaVu Sans" pitchFamily="34"/>
            </a:endParaRPr>
          </a:p>
          <a:p>
            <a:pPr marL="0" lvl="0" indent="0">
              <a:spcBef>
                <a:spcPts val="0"/>
              </a:spcBef>
              <a:buSzPts val="1178"/>
              <a:buBlip>
                <a:blip r:embed="rId2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dirty="0">
                <a:latin typeface="Carlito" pitchFamily="34"/>
                <a:ea typeface="DejaVu Sans" pitchFamily="34"/>
                <a:cs typeface="DejaVu Sans" pitchFamily="34"/>
              </a:rPr>
              <a:t>LMXB </a:t>
            </a:r>
            <a:r>
              <a:rPr lang="ru-RU" dirty="0" smtClean="0">
                <a:latin typeface="Carlito" pitchFamily="34"/>
                <a:ea typeface="DejaVu Sans" pitchFamily="34"/>
                <a:cs typeface="DejaVu Sans" pitchFamily="34"/>
              </a:rPr>
              <a:t>  </a:t>
            </a:r>
            <a:r>
              <a:rPr lang="ru-RU" dirty="0" err="1">
                <a:latin typeface="Carlito" pitchFamily="34"/>
                <a:ea typeface="DejaVu Sans" pitchFamily="34"/>
                <a:cs typeface="DejaVu Sans" pitchFamily="34"/>
              </a:rPr>
              <a:t>аккреция</a:t>
            </a:r>
            <a:r>
              <a:rPr lang="ru-RU" dirty="0">
                <a:latin typeface="Carlito" pitchFamily="34"/>
                <a:ea typeface="DejaVu Sans" pitchFamily="34"/>
                <a:cs typeface="DejaVu Sans" pitchFamily="34"/>
              </a:rPr>
              <a:t> через внутреннюю точку Лагранжа + оптическое и инфракрасное излучение от аккреционного диска, нет от спутника</a:t>
            </a:r>
          </a:p>
          <a:p>
            <a:pPr marL="0" lvl="0" indent="0">
              <a:spcBef>
                <a:spcPts val="0"/>
              </a:spcBef>
              <a:buSzPts val="1178"/>
              <a:buBlip>
                <a:blip r:embed="rId2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dirty="0">
              <a:latin typeface="Carlito" pitchFamily="34"/>
              <a:ea typeface="DejaVu Sans" pitchFamily="34"/>
              <a:cs typeface="DejaVu Sans" pitchFamily="34"/>
            </a:endParaRPr>
          </a:p>
          <a:p>
            <a:pPr marL="0" lvl="0" indent="0">
              <a:spcBef>
                <a:spcPts val="0"/>
              </a:spcBef>
              <a:buSzPts val="1178"/>
              <a:buBlip>
                <a:blip r:embed="rId2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Демонстрируют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череду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спектральных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состояний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в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зависимости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от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темпа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аккреции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           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прекрасная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лаборатория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для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исследования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разных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режимов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аккреции</a:t>
            </a:r>
            <a:endParaRPr lang="en-US" dirty="0">
              <a:latin typeface="Carlito" pitchFamily="34"/>
              <a:ea typeface="DejaVu Sans" pitchFamily="34"/>
              <a:cs typeface="DejaVu Sans" pitchFamily="34"/>
            </a:endParaRPr>
          </a:p>
          <a:p>
            <a:pPr marL="0" lvl="0" indent="0">
              <a:spcBef>
                <a:spcPts val="0"/>
              </a:spcBef>
              <a:buSzPts val="1178"/>
              <a:buBlip>
                <a:blip r:embed="rId2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dirty="0">
              <a:latin typeface="Carlito" pitchFamily="34"/>
              <a:ea typeface="DejaVu Sans" pitchFamily="34"/>
              <a:cs typeface="DejaVu Sans" pitchFamily="34"/>
            </a:endParaRPr>
          </a:p>
          <a:p>
            <a:pPr marL="0" lvl="0" indent="0">
              <a:spcBef>
                <a:spcPts val="0"/>
              </a:spcBef>
              <a:buSzPts val="1178"/>
              <a:buBlip>
                <a:blip r:embed="rId2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Рекуррентные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новые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–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регулярные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вспышки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.</a:t>
            </a:r>
          </a:p>
          <a:p>
            <a:pPr marL="0" lvl="0" indent="0">
              <a:spcBef>
                <a:spcPts val="0"/>
              </a:spcBef>
              <a:buSzPts val="1178"/>
              <a:buBlip>
                <a:blip r:embed="rId2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dirty="0">
              <a:latin typeface="Carlito" pitchFamily="34"/>
              <a:ea typeface="DejaVu Sans" pitchFamily="34"/>
              <a:cs typeface="DejaVu Sans" pitchFamily="34"/>
            </a:endParaRPr>
          </a:p>
          <a:p>
            <a:pPr marL="0" lvl="0" indent="0">
              <a:spcBef>
                <a:spcPts val="0"/>
              </a:spcBef>
              <a:buSzPts val="1178"/>
              <a:buBlip>
                <a:blip r:embed="rId2"/>
              </a:buBlip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Каждая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вспышка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детально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исследуется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,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но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хотелось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бы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посмотреть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на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всю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их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выборку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в </a:t>
            </a:r>
            <a:r>
              <a:rPr lang="en-US" dirty="0" err="1">
                <a:latin typeface="Carlito" pitchFamily="34"/>
                <a:ea typeface="DejaVu Sans" pitchFamily="34"/>
                <a:cs typeface="DejaVu Sans" pitchFamily="34"/>
              </a:rPr>
              <a:t>развитии</a:t>
            </a:r>
            <a:r>
              <a:rPr lang="en-US" dirty="0">
                <a:latin typeface="Carlito" pitchFamily="34"/>
                <a:ea typeface="DejaVu Sans" pitchFamily="34"/>
                <a:cs typeface="DejaVu Sans" pitchFamily="34"/>
              </a:rPr>
              <a:t>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767930" y="6248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05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усеченного диска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75166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833316" y="1024699"/>
            <a:ext cx="4160442" cy="28716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илиния 5"/>
          <p:cNvSpPr/>
          <p:nvPr/>
        </p:nvSpPr>
        <p:spPr>
          <a:xfrm>
            <a:off x="6820978" y="4080974"/>
            <a:ext cx="2691000" cy="25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1440" tIns="45720" rIns="91440" bIns="4572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800" b="0" i="1" u="none" strike="noStrike" baseline="-33000" dirty="0">
              <a:ln>
                <a:noFill/>
              </a:ln>
              <a:latin typeface="Carlito" pitchFamily="34"/>
              <a:ea typeface="DejaVu Sans" pitchFamily="34"/>
              <a:cs typeface="DejaVu Sans" pitchFamily="34"/>
            </a:endParaRPr>
          </a:p>
        </p:txBody>
      </p:sp>
      <p:sp>
        <p:nvSpPr>
          <p:cNvPr id="7" name="AutoShape 2" descr="https://af12.mail.ru/cgi-bin/readmsg?id=17314084051644844214;0;0;1;1&amp;mode=attachment&amp;email=antonpohod@mail.ru&amp;ct=image%2fpng&amp;cn=zLs0Sy3ZSPRzF3Ns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2" y="5083523"/>
            <a:ext cx="6623756" cy="17744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1270760"/>
            <a:ext cx="4502215" cy="37596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57790" y="1270760"/>
            <a:ext cx="3175526" cy="267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i="1" dirty="0">
                <a:latin typeface="Carlito" pitchFamily="34"/>
                <a:ea typeface="DejaVu Sans" pitchFamily="34"/>
                <a:cs typeface="DejaVu Sans" pitchFamily="34"/>
              </a:rPr>
              <a:t>Жесткое состояние, большой </a:t>
            </a:r>
            <a:r>
              <a:rPr lang="ru-RU" i="1" dirty="0" err="1">
                <a:latin typeface="Carlito" pitchFamily="34"/>
                <a:ea typeface="DejaVu Sans" pitchFamily="34"/>
                <a:cs typeface="DejaVu Sans" pitchFamily="34"/>
              </a:rPr>
              <a:t>R</a:t>
            </a:r>
            <a:r>
              <a:rPr lang="ru-RU" i="1" baseline="-33000" dirty="0" err="1">
                <a:latin typeface="Carlito" pitchFamily="34"/>
                <a:ea typeface="DejaVu Sans" pitchFamily="34"/>
                <a:cs typeface="DejaVu Sans" pitchFamily="34"/>
              </a:rPr>
              <a:t>in</a:t>
            </a:r>
            <a:endParaRPr lang="ru-RU" i="1" baseline="-33000" dirty="0">
              <a:latin typeface="Carlito" pitchFamily="34"/>
              <a:ea typeface="DejaVu Sans" pitchFamily="34"/>
              <a:cs typeface="DejaVu Sans" pitchFamily="34"/>
            </a:endParaRPr>
          </a:p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i="1" dirty="0">
                <a:latin typeface="Comic Sans MS" pitchFamily="66"/>
                <a:ea typeface="DejaVu Sans" pitchFamily="34"/>
                <a:cs typeface="DejaVu Sans" pitchFamily="34"/>
              </a:rPr>
              <a:t/>
            </a:r>
            <a:br>
              <a:rPr lang="ru-RU" i="1" dirty="0">
                <a:latin typeface="Comic Sans MS" pitchFamily="66"/>
                <a:ea typeface="DejaVu Sans" pitchFamily="34"/>
                <a:cs typeface="DejaVu Sans" pitchFamily="34"/>
              </a:rPr>
            </a:br>
            <a:r>
              <a:rPr lang="ru-RU" i="1" dirty="0">
                <a:latin typeface="Comic Sans MS" pitchFamily="66"/>
                <a:ea typeface="DejaVu Sans" pitchFamily="34"/>
                <a:cs typeface="DejaVu Sans" pitchFamily="34"/>
              </a:rPr>
              <a:t/>
            </a:r>
            <a:br>
              <a:rPr lang="ru-RU" i="1" dirty="0">
                <a:latin typeface="Comic Sans MS" pitchFamily="66"/>
                <a:ea typeface="DejaVu Sans" pitchFamily="34"/>
                <a:cs typeface="DejaVu Sans" pitchFamily="34"/>
              </a:rPr>
            </a:br>
            <a:r>
              <a:rPr lang="ru-RU" i="1" dirty="0">
                <a:latin typeface="Comic Sans MS" pitchFamily="66"/>
                <a:ea typeface="DejaVu Sans" pitchFamily="34"/>
                <a:cs typeface="DejaVu Sans" pitchFamily="34"/>
              </a:rPr>
              <a:t/>
            </a:r>
            <a:br>
              <a:rPr lang="ru-RU" i="1" dirty="0">
                <a:latin typeface="Comic Sans MS" pitchFamily="66"/>
                <a:ea typeface="DejaVu Sans" pitchFamily="34"/>
                <a:cs typeface="DejaVu Sans" pitchFamily="34"/>
              </a:rPr>
            </a:br>
            <a:r>
              <a:rPr lang="ru-RU" i="1" dirty="0">
                <a:latin typeface="Comic Sans MS" pitchFamily="66"/>
                <a:ea typeface="DejaVu Sans" pitchFamily="34"/>
                <a:cs typeface="DejaVu Sans" pitchFamily="34"/>
              </a:rPr>
              <a:t/>
            </a:r>
            <a:br>
              <a:rPr lang="ru-RU" i="1" dirty="0">
                <a:latin typeface="Comic Sans MS" pitchFamily="66"/>
                <a:ea typeface="DejaVu Sans" pitchFamily="34"/>
                <a:cs typeface="DejaVu Sans" pitchFamily="34"/>
              </a:rPr>
            </a:br>
            <a:r>
              <a:rPr lang="ru-RU" i="1" dirty="0">
                <a:latin typeface="Comic Sans MS" pitchFamily="66"/>
                <a:ea typeface="DejaVu Sans" pitchFamily="34"/>
                <a:cs typeface="DejaVu Sans" pitchFamily="34"/>
              </a:rPr>
              <a:t/>
            </a:r>
            <a:br>
              <a:rPr lang="ru-RU" i="1" dirty="0">
                <a:latin typeface="Comic Sans MS" pitchFamily="66"/>
                <a:ea typeface="DejaVu Sans" pitchFamily="34"/>
                <a:cs typeface="DejaVu Sans" pitchFamily="34"/>
              </a:rPr>
            </a:br>
            <a:r>
              <a:rPr lang="ru-RU" i="1" dirty="0">
                <a:latin typeface="Carlito" pitchFamily="34"/>
                <a:ea typeface="DejaVu Sans" pitchFamily="34"/>
                <a:cs typeface="DejaVu Sans" pitchFamily="34"/>
              </a:rPr>
              <a:t>Мягкое состояние, малый </a:t>
            </a:r>
            <a:r>
              <a:rPr lang="ru-RU" i="1" dirty="0" err="1">
                <a:latin typeface="Carlito" pitchFamily="34"/>
                <a:ea typeface="DejaVu Sans" pitchFamily="34"/>
                <a:cs typeface="DejaVu Sans" pitchFamily="34"/>
              </a:rPr>
              <a:t>R</a:t>
            </a:r>
            <a:r>
              <a:rPr lang="ru-RU" i="1" baseline="-33000" dirty="0" err="1">
                <a:latin typeface="Carlito" pitchFamily="34"/>
                <a:ea typeface="DejaVu Sans" pitchFamily="34"/>
                <a:cs typeface="DejaVu Sans" pitchFamily="34"/>
              </a:rPr>
              <a:t>in</a:t>
            </a:r>
            <a:endParaRPr lang="ru-RU" i="1" baseline="-33000" dirty="0">
              <a:latin typeface="Carlito" pitchFamily="34"/>
              <a:ea typeface="DejaVu Sans" pitchFamily="34"/>
              <a:cs typeface="DejaVu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119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996" y="275912"/>
            <a:ext cx="2224946" cy="629524"/>
          </a:xfrm>
        </p:spPr>
        <p:txBody>
          <a:bodyPr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H1743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96" y="1097741"/>
            <a:ext cx="6966013" cy="5408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7670" y="1694371"/>
            <a:ext cx="4665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Долговременная </a:t>
            </a:r>
            <a:r>
              <a:rPr lang="ru-RU" dirty="0"/>
              <a:t>кривая </a:t>
            </a:r>
            <a:r>
              <a:rPr lang="ru-RU" dirty="0" smtClean="0"/>
              <a:t>блеска</a:t>
            </a:r>
            <a:r>
              <a:rPr lang="ru-RU" dirty="0"/>
              <a:t> </a:t>
            </a:r>
            <a:r>
              <a:rPr lang="ru-RU" dirty="0" smtClean="0"/>
              <a:t>рентгеновской </a:t>
            </a:r>
            <a:r>
              <a:rPr lang="ru-RU" dirty="0"/>
              <a:t>новой H </a:t>
            </a:r>
            <a:r>
              <a:rPr lang="ru-RU" dirty="0" smtClean="0"/>
              <a:t>1743-322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трех диапазонах энергии </a:t>
            </a:r>
            <a:r>
              <a:rPr lang="ru-RU" dirty="0" smtClean="0"/>
              <a:t>(</a:t>
            </a:r>
            <a:r>
              <a:rPr lang="ru-RU" dirty="0"/>
              <a:t>согласно измерениям </a:t>
            </a:r>
            <a:r>
              <a:rPr lang="ru-RU" dirty="0" smtClean="0"/>
              <a:t>телескопами</a:t>
            </a:r>
            <a:r>
              <a:rPr lang="ru-RU" dirty="0"/>
              <a:t> </a:t>
            </a:r>
            <a:r>
              <a:rPr lang="ru-RU" dirty="0" smtClean="0"/>
              <a:t>SWIFT/BAT</a:t>
            </a:r>
            <a:r>
              <a:rPr lang="ru-RU" dirty="0"/>
              <a:t>, MAXI/GSC (показано </a:t>
            </a:r>
            <a:r>
              <a:rPr lang="ru-RU" dirty="0" smtClean="0"/>
              <a:t>синим)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RXTE/ASM (</a:t>
            </a:r>
            <a:r>
              <a:rPr lang="ru-RU" dirty="0" smtClean="0"/>
              <a:t>зелёным</a:t>
            </a:r>
            <a:r>
              <a:rPr lang="ru-RU" dirty="0"/>
              <a:t>) в период </a:t>
            </a:r>
            <a:r>
              <a:rPr lang="ru-RU" dirty="0" smtClean="0"/>
              <a:t>с </a:t>
            </a:r>
            <a:r>
              <a:rPr lang="ru-RU" dirty="0"/>
              <a:t>января </a:t>
            </a:r>
            <a:r>
              <a:rPr lang="ru-RU" dirty="0" smtClean="0"/>
              <a:t>2005 </a:t>
            </a:r>
            <a:r>
              <a:rPr lang="ru-RU" dirty="0"/>
              <a:t>г. по декабрь 2019 г</a:t>
            </a:r>
            <a:r>
              <a:rPr lang="ru-RU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время произошло 17 вспышек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разного типа.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3576" y="62408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6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260" y="300318"/>
            <a:ext cx="2249489" cy="605117"/>
          </a:xfrm>
        </p:spPr>
        <p:txBody>
          <a:bodyPr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GX339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260" y="1101490"/>
            <a:ext cx="6608596" cy="538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495912" y="1664987"/>
            <a:ext cx="4346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Долговременные кривые блеска рентгеновской новой GX 339-4 в </a:t>
            </a:r>
            <a:r>
              <a:rPr lang="ru-RU" dirty="0" smtClean="0"/>
              <a:t>трёх </a:t>
            </a:r>
            <a:r>
              <a:rPr lang="ru-RU" dirty="0"/>
              <a:t>диапазонах энергий согласно </a:t>
            </a:r>
            <a:r>
              <a:rPr lang="ru-RU" dirty="0" smtClean="0"/>
              <a:t>измерениям телескопами </a:t>
            </a:r>
            <a:r>
              <a:rPr lang="ru-RU" dirty="0"/>
              <a:t>SWIFT/BAT и MAXI/GSC в период с января 2005 г. по декабрь 2019 </a:t>
            </a:r>
            <a:r>
              <a:rPr lang="ru-RU" dirty="0" smtClean="0"/>
              <a:t>г.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652422" y="6376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3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901" y="458252"/>
            <a:ext cx="7906685" cy="739588"/>
          </a:xfrm>
        </p:spPr>
        <p:txBody>
          <a:bodyPr/>
          <a:lstStyle/>
          <a:p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Вспышки: жёсткая </a:t>
            </a:r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H, </a:t>
            </a:r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мягкая –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901" y="1382506"/>
            <a:ext cx="7559632" cy="5264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2586" y="1732651"/>
            <a:ext cx="3587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Справа </a:t>
            </a:r>
            <a:r>
              <a:rPr lang="ru-RU" sz="2000" dirty="0" smtClean="0"/>
              <a:t>жёсткая </a:t>
            </a:r>
            <a:r>
              <a:rPr lang="ru-RU" sz="2000" dirty="0"/>
              <a:t>вспышка (</a:t>
            </a:r>
            <a:r>
              <a:rPr lang="en-US" sz="2000" dirty="0"/>
              <a:t>H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Слева мягкая вспышка </a:t>
            </a:r>
          </a:p>
          <a:p>
            <a:pPr algn="just"/>
            <a:r>
              <a:rPr lang="en-US" sz="2000" dirty="0" smtClean="0"/>
              <a:t>(S)</a:t>
            </a: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763632" y="62779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81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129" y="411022"/>
            <a:ext cx="8660223" cy="729251"/>
          </a:xfrm>
        </p:spPr>
        <p:txBody>
          <a:bodyPr/>
          <a:lstStyle/>
          <a:p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Промежуточные </a:t>
            </a: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вспышки</a:t>
            </a:r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29" y="1276696"/>
            <a:ext cx="3737319" cy="5307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26562" y="63019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95516" y="1696792"/>
            <a:ext cx="3587499" cy="1503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spcBef>
                <a:spcPct val="0"/>
              </a:spcBef>
              <a:buNone/>
              <a:defRPr sz="3600" b="1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2000" b="0" dirty="0">
                <a:latin typeface="+mn-lt"/>
                <a:ea typeface="+mn-ea"/>
                <a:cs typeface="+mn-cs"/>
              </a:rPr>
              <a:t>промежуточная – </a:t>
            </a:r>
            <a:r>
              <a:rPr lang="ru-RU" sz="2000" dirty="0">
                <a:latin typeface="+mn-lt"/>
                <a:ea typeface="+mn-ea"/>
                <a:cs typeface="+mn-cs"/>
              </a:rPr>
              <a:t>I</a:t>
            </a:r>
          </a:p>
          <a:p>
            <a:pPr algn="just">
              <a:lnSpc>
                <a:spcPct val="150000"/>
              </a:lnSpc>
            </a:pPr>
            <a:r>
              <a:rPr lang="ru-RU" sz="2000" b="0" dirty="0" smtClean="0">
                <a:latin typeface="+mn-lt"/>
                <a:ea typeface="+mn-ea"/>
                <a:cs typeface="+mn-cs"/>
              </a:rPr>
              <a:t>ультрамягкая </a:t>
            </a:r>
            <a:r>
              <a:rPr lang="ru-RU" sz="2000" b="0" dirty="0">
                <a:latin typeface="+mn-lt"/>
                <a:ea typeface="+mn-ea"/>
                <a:cs typeface="+mn-cs"/>
              </a:rPr>
              <a:t>– </a:t>
            </a:r>
            <a:r>
              <a:rPr lang="ru-RU" sz="2000" dirty="0" smtClean="0">
                <a:latin typeface="+mn-lt"/>
                <a:ea typeface="+mn-ea"/>
                <a:cs typeface="+mn-cs"/>
              </a:rPr>
              <a:t>U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566" y="1276697"/>
            <a:ext cx="3714992" cy="5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347" y="463623"/>
            <a:ext cx="9404723" cy="784411"/>
          </a:xfrm>
        </p:spPr>
        <p:txBody>
          <a:bodyPr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 1743-332 </a:t>
            </a: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период 2005-2020 гг.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347" y="1248034"/>
            <a:ext cx="11329325" cy="5016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90672" y="62648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1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854</TotalTime>
  <Words>627</Words>
  <Application>Microsoft Office PowerPoint</Application>
  <PresentationFormat>Широкоэкранный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Carlito</vt:lpstr>
      <vt:lpstr>Century Gothic</vt:lpstr>
      <vt:lpstr>Comic Sans MS</vt:lpstr>
      <vt:lpstr>DejaVu Sans</vt:lpstr>
      <vt:lpstr>Tahoma</vt:lpstr>
      <vt:lpstr>Wingdings 3</vt:lpstr>
      <vt:lpstr>Ион</vt:lpstr>
      <vt:lpstr>Морфология кривых блеска рентгеновских новых H 1743-322 и GX 339-4 во время их вспышек в период 2005 – 2019 гг.</vt:lpstr>
      <vt:lpstr>Содержание</vt:lpstr>
      <vt:lpstr>Рентгеновские новые</vt:lpstr>
      <vt:lpstr>Модель усеченного диска</vt:lpstr>
      <vt:lpstr>H1743</vt:lpstr>
      <vt:lpstr>GX339</vt:lpstr>
      <vt:lpstr>Вспышки: жёсткая – H, мягкая – S</vt:lpstr>
      <vt:lpstr>Промежуточные вспышки </vt:lpstr>
      <vt:lpstr>H 1743-332 в период 2005-2020 гг.</vt:lpstr>
      <vt:lpstr>GX 339-4 в период 2005-2020 гг.</vt:lpstr>
      <vt:lpstr>Презентация PowerPoint</vt:lpstr>
      <vt:lpstr>Презентация PowerPoint</vt:lpstr>
      <vt:lpstr>Сравнение</vt:lpstr>
      <vt:lpstr>Выводы</vt:lpstr>
      <vt:lpstr>Дальнейшее развитие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Морфология кривых блеска рентгеновских новых H 1743-322 и GX 339-4 во время их вспышек в период 2005–2019 гг.</dc:title>
  <dc:creator>Anton</dc:creator>
  <cp:lastModifiedBy>Anton</cp:lastModifiedBy>
  <cp:revision>21</cp:revision>
  <dcterms:created xsi:type="dcterms:W3CDTF">2024-11-11T21:30:52Z</dcterms:created>
  <dcterms:modified xsi:type="dcterms:W3CDTF">2024-11-12T11:59:10Z</dcterms:modified>
</cp:coreProperties>
</file>